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143" y="3668028"/>
            <a:ext cx="5724862" cy="100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Annie Harper, Connecticut Mental Health Center Financial Health Project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469" y="1428076"/>
            <a:ext cx="5724862" cy="1846961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Energy Efficiency and Equity in New Haven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0662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31" y="1561642"/>
            <a:ext cx="8554273" cy="5296357"/>
          </a:xfrm>
        </p:spPr>
        <p:txBody>
          <a:bodyPr>
            <a:normAutofit fontScale="32500" lnSpcReduction="20000"/>
          </a:bodyPr>
          <a:lstStyle/>
          <a:p>
            <a:r>
              <a:rPr lang="en-US" sz="8000" b="1" dirty="0" smtClean="0"/>
              <a:t>Poverty:</a:t>
            </a:r>
          </a:p>
          <a:p>
            <a:pPr lvl="1"/>
            <a:r>
              <a:rPr lang="en-US" sz="8000" dirty="0" smtClean="0"/>
              <a:t>¼ of New </a:t>
            </a:r>
            <a:r>
              <a:rPr lang="en-US" sz="8000" dirty="0"/>
              <a:t>Haven residents live </a:t>
            </a:r>
            <a:r>
              <a:rPr lang="en-US" sz="8000" dirty="0" smtClean="0"/>
              <a:t>in deep poverty</a:t>
            </a:r>
          </a:p>
          <a:p>
            <a:pPr lvl="1"/>
            <a:r>
              <a:rPr lang="en-US" sz="8000" dirty="0" smtClean="0"/>
              <a:t>Almost ½ live in poverty </a:t>
            </a:r>
          </a:p>
          <a:p>
            <a:pPr lvl="1"/>
            <a:r>
              <a:rPr lang="en-US" sz="8000" dirty="0" smtClean="0"/>
              <a:t>2/3 live below amount needed given cost of living </a:t>
            </a:r>
          </a:p>
          <a:p>
            <a:r>
              <a:rPr lang="en-US" sz="8000" b="1" dirty="0" smtClean="0"/>
              <a:t>Inequality:</a:t>
            </a:r>
          </a:p>
          <a:p>
            <a:pPr lvl="1"/>
            <a:r>
              <a:rPr lang="en-US" sz="8000" dirty="0" smtClean="0"/>
              <a:t>6</a:t>
            </a:r>
            <a:r>
              <a:rPr lang="en-US" sz="8000" baseline="30000" dirty="0" smtClean="0"/>
              <a:t>th</a:t>
            </a:r>
            <a:r>
              <a:rPr lang="en-US" sz="8000" dirty="0" smtClean="0"/>
              <a:t> </a:t>
            </a:r>
            <a:r>
              <a:rPr lang="en-US" sz="8000" dirty="0"/>
              <a:t>most unequal city in the country</a:t>
            </a:r>
            <a:r>
              <a:rPr lang="en-US" sz="8000" dirty="0" smtClean="0"/>
              <a:t>, </a:t>
            </a:r>
            <a:r>
              <a:rPr lang="en-US" sz="8000" dirty="0"/>
              <a:t>inequality has grown faster here since 2008 than </a:t>
            </a:r>
            <a:r>
              <a:rPr lang="en-US" sz="8000" dirty="0" smtClean="0"/>
              <a:t>any other US city </a:t>
            </a:r>
          </a:p>
          <a:p>
            <a:r>
              <a:rPr lang="en-US" sz="8000" b="1" dirty="0" smtClean="0"/>
              <a:t>Housing:</a:t>
            </a:r>
          </a:p>
          <a:p>
            <a:pPr lvl="1"/>
            <a:r>
              <a:rPr lang="en-US" sz="8000" dirty="0" smtClean="0"/>
              <a:t>39</a:t>
            </a:r>
            <a:r>
              <a:rPr lang="en-US" sz="8000" dirty="0"/>
              <a:t>% of </a:t>
            </a:r>
            <a:r>
              <a:rPr lang="en-US" sz="8000" dirty="0" smtClean="0"/>
              <a:t>units are 2-4 units, 30% are &gt;5 units, 20% are single family</a:t>
            </a:r>
            <a:endParaRPr lang="en-US" sz="8000" dirty="0"/>
          </a:p>
          <a:p>
            <a:pPr lvl="1"/>
            <a:r>
              <a:rPr lang="en-US" sz="8000" dirty="0"/>
              <a:t>70% of people rent – </a:t>
            </a:r>
            <a:r>
              <a:rPr lang="en-US" sz="8000" dirty="0" smtClean="0"/>
              <a:t>mostly in 2</a:t>
            </a:r>
            <a:r>
              <a:rPr lang="en-US" sz="8000" dirty="0"/>
              <a:t>-4 unit buildings or larger.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55819"/>
            <a:ext cx="7691719" cy="1143000"/>
          </a:xfrm>
        </p:spPr>
        <p:txBody>
          <a:bodyPr/>
          <a:lstStyle/>
          <a:p>
            <a:r>
              <a:rPr lang="en-US" sz="4800" dirty="0" smtClean="0"/>
              <a:t>Context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3184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909" y="1665308"/>
            <a:ext cx="8372819" cy="4917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Affordability gap – 46% of NH residents face $1,500 shortfall in paying energy costs.</a:t>
            </a:r>
          </a:p>
          <a:p>
            <a:r>
              <a:rPr lang="en-US" sz="2400" dirty="0" smtClean="0"/>
              <a:t>High rate of disconnections – living without light, heat, air-conditioning, hot water, cooking…. </a:t>
            </a:r>
          </a:p>
          <a:p>
            <a:r>
              <a:rPr lang="en-US" sz="2400" dirty="0" smtClean="0"/>
              <a:t>People cut back to be able to afford energy costs – food, educational supplies, live in uncomfortable and even unhealthy cold/hot homes.</a:t>
            </a:r>
          </a:p>
          <a:p>
            <a:pPr lvl="1"/>
            <a:r>
              <a:rPr lang="en-US" sz="2400" dirty="0" smtClean="0"/>
              <a:t>Significant impact on physical and mental health, educational attainment etc. </a:t>
            </a:r>
          </a:p>
          <a:p>
            <a:pPr lvl="1"/>
            <a:r>
              <a:rPr lang="en-US" sz="2400" dirty="0" smtClean="0"/>
              <a:t>Drain on public funds (costs of addressing health problems, and cost of programs that help – LIHEAP, matching payment programs etc.) 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987"/>
            <a:ext cx="7691719" cy="1143000"/>
          </a:xfrm>
        </p:spPr>
        <p:txBody>
          <a:bodyPr/>
          <a:lstStyle/>
          <a:p>
            <a:r>
              <a:rPr lang="en-US" sz="4800" dirty="0" smtClean="0"/>
              <a:t>Energy Burden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4937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762285"/>
            <a:ext cx="7691719" cy="4846275"/>
          </a:xfrm>
        </p:spPr>
        <p:txBody>
          <a:bodyPr/>
          <a:lstStyle/>
          <a:p>
            <a:r>
              <a:rPr lang="en-US" sz="2400" dirty="0" smtClean="0"/>
              <a:t>Bridgeport got TWICE as much investment as New Haven (BP 2,333 audits, 4.6% homes served, NH 1095 </a:t>
            </a:r>
            <a:r>
              <a:rPr lang="en-US" sz="2400" dirty="0"/>
              <a:t>audits, 2.2% of homes </a:t>
            </a:r>
            <a:r>
              <a:rPr lang="en-US" sz="2400" dirty="0" smtClean="0"/>
              <a:t>served).</a:t>
            </a:r>
          </a:p>
          <a:p>
            <a:r>
              <a:rPr lang="en-US" sz="2400" dirty="0" smtClean="0"/>
              <a:t>2-4 unit homes neglected: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92727"/>
            <a:ext cx="7691719" cy="799406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HES-IE performance (2013)</a:t>
            </a:r>
            <a:endParaRPr lang="en-US" sz="4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144182"/>
              </p:ext>
            </p:extLst>
          </p:nvPr>
        </p:nvGraphicFramePr>
        <p:xfrm>
          <a:off x="1270180" y="3550479"/>
          <a:ext cx="6758850" cy="256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950"/>
                <a:gridCol w="2252950"/>
                <a:gridCol w="2252950"/>
              </a:tblGrid>
              <a:tr h="58156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Property</a:t>
                      </a:r>
                      <a:r>
                        <a:rPr lang="en-US" sz="2400" baseline="0" dirty="0" smtClean="0"/>
                        <a:t>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reached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in</a:t>
                      </a:r>
                      <a:r>
                        <a:rPr lang="en-US" sz="2400" baseline="0" dirty="0" smtClean="0"/>
                        <a:t> New Haven</a:t>
                      </a:r>
                      <a:endParaRPr lang="en-US" sz="2400" dirty="0"/>
                    </a:p>
                  </a:txBody>
                  <a:tcPr/>
                </a:tc>
              </a:tr>
              <a:tr h="58156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Single family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20%</a:t>
                      </a:r>
                      <a:endParaRPr lang="en-US" sz="2400" dirty="0"/>
                    </a:p>
                  </a:txBody>
                  <a:tcPr/>
                </a:tc>
              </a:tr>
              <a:tr h="58156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2-4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39%</a:t>
                      </a:r>
                      <a:endParaRPr lang="en-US" sz="2400" dirty="0"/>
                    </a:p>
                  </a:txBody>
                  <a:tcPr/>
                </a:tc>
              </a:tr>
              <a:tr h="58156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&gt; 4</a:t>
                      </a:r>
                      <a:r>
                        <a:rPr lang="en-US" sz="2400" baseline="0" dirty="0" smtClean="0"/>
                        <a:t>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27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Tract level performance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226570"/>
              </p:ext>
            </p:extLst>
          </p:nvPr>
        </p:nvGraphicFramePr>
        <p:xfrm>
          <a:off x="726139" y="1794887"/>
          <a:ext cx="7691720" cy="4735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930"/>
                <a:gridCol w="1922930"/>
                <a:gridCol w="1922930"/>
                <a:gridCol w="1922930"/>
              </a:tblGrid>
              <a:tr h="143179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Edgewood (tract 1409)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Hill (tract 1405)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Newhallville</a:t>
                      </a:r>
                      <a:r>
                        <a:rPr lang="en-US" sz="2400" dirty="0" smtClean="0"/>
                        <a:t> (tract 1415)</a:t>
                      </a:r>
                      <a:endParaRPr lang="en-US" sz="2400" dirty="0"/>
                    </a:p>
                  </a:txBody>
                  <a:tcPr/>
                </a:tc>
              </a:tr>
              <a:tr h="18723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Single family homes in tract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22%</a:t>
                      </a:r>
                      <a:endParaRPr lang="en-US" sz="2400" dirty="0"/>
                    </a:p>
                  </a:txBody>
                  <a:tcPr/>
                </a:tc>
              </a:tr>
              <a:tr h="14317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</a:t>
                      </a:r>
                      <a:r>
                        <a:rPr lang="en-US" sz="2400" baseline="0" dirty="0" smtClean="0"/>
                        <a:t> of homes served by HES-IE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73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606789"/>
            <a:ext cx="8035509" cy="53905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Mistrust</a:t>
            </a:r>
          </a:p>
          <a:p>
            <a:r>
              <a:rPr lang="en-US" sz="2800" dirty="0" smtClean="0"/>
              <a:t>Bandwidth – dealing with what’s in front of me</a:t>
            </a:r>
          </a:p>
          <a:p>
            <a:r>
              <a:rPr lang="en-US" sz="2800" dirty="0" smtClean="0"/>
              <a:t>Scheduling with unpredictable lives</a:t>
            </a:r>
          </a:p>
          <a:p>
            <a:r>
              <a:rPr lang="en-US" sz="2800" dirty="0"/>
              <a:t>Landlords don’t pay bills</a:t>
            </a:r>
          </a:p>
          <a:p>
            <a:r>
              <a:rPr lang="en-US" sz="2800" dirty="0" smtClean="0"/>
              <a:t>Renters less invested, don’t want to rock the boat</a:t>
            </a:r>
          </a:p>
          <a:p>
            <a:r>
              <a:rPr lang="en-US" sz="2800" dirty="0" smtClean="0"/>
              <a:t>Fear of code violation discovery</a:t>
            </a:r>
          </a:p>
          <a:p>
            <a:r>
              <a:rPr lang="en-US" sz="2800" dirty="0" smtClean="0"/>
              <a:t>Health and safety barriers – asbestos, gas/CO, mold etc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747574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Barriers?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9766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762285"/>
            <a:ext cx="7691719" cy="483704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Better </a:t>
            </a:r>
            <a:r>
              <a:rPr lang="en-US" sz="2800" dirty="0" smtClean="0"/>
              <a:t>data and transparency – know the problem</a:t>
            </a:r>
            <a:endParaRPr lang="en-US" sz="2800" dirty="0"/>
          </a:p>
          <a:p>
            <a:pPr lvl="0"/>
            <a:r>
              <a:rPr lang="en-US" sz="2800" dirty="0"/>
              <a:t>Simplified </a:t>
            </a:r>
            <a:r>
              <a:rPr lang="en-US" sz="2800" dirty="0" smtClean="0"/>
              <a:t>application, default process </a:t>
            </a:r>
            <a:r>
              <a:rPr lang="en-US" sz="2800" dirty="0"/>
              <a:t>(</a:t>
            </a:r>
            <a:r>
              <a:rPr lang="en-US" sz="2800" dirty="0" err="1"/>
              <a:t>eg</a:t>
            </a:r>
            <a:r>
              <a:rPr lang="en-US" sz="2800" dirty="0"/>
              <a:t>; rental inspection, building permit, house sale)</a:t>
            </a:r>
          </a:p>
          <a:p>
            <a:pPr lvl="0"/>
            <a:r>
              <a:rPr lang="en-US" sz="2800" dirty="0"/>
              <a:t>C</a:t>
            </a:r>
            <a:r>
              <a:rPr lang="en-US" sz="2800" dirty="0" smtClean="0"/>
              <a:t>oordinating </a:t>
            </a:r>
            <a:r>
              <a:rPr lang="en-US" sz="2800" dirty="0"/>
              <a:t>response when something goes wrong – </a:t>
            </a:r>
            <a:r>
              <a:rPr lang="en-US" sz="2800" dirty="0" smtClean="0"/>
              <a:t>responsibility for follow </a:t>
            </a:r>
            <a:r>
              <a:rPr lang="en-US" sz="2800" dirty="0"/>
              <a:t>up (vendors have little incentive)</a:t>
            </a:r>
          </a:p>
          <a:p>
            <a:pPr lvl="0"/>
            <a:r>
              <a:rPr lang="en-US" sz="2800" dirty="0"/>
              <a:t>$ for Health and Safety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77349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Solutions?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84763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2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42</TotalTime>
  <Words>427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Energy Efficiency and Equity in New Haven</vt:lpstr>
      <vt:lpstr>Context</vt:lpstr>
      <vt:lpstr>Energy Burden</vt:lpstr>
      <vt:lpstr>HES-IE performance (2013)</vt:lpstr>
      <vt:lpstr>Tract level performance</vt:lpstr>
      <vt:lpstr>Barriers?</vt:lpstr>
      <vt:lpstr>Solutions?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Efficiency and Equity in New Haven</dc:title>
  <dc:creator>annie</dc:creator>
  <cp:lastModifiedBy>annie</cp:lastModifiedBy>
  <cp:revision>5</cp:revision>
  <dcterms:created xsi:type="dcterms:W3CDTF">2016-06-25T18:06:19Z</dcterms:created>
  <dcterms:modified xsi:type="dcterms:W3CDTF">2016-06-25T18:48:38Z</dcterms:modified>
</cp:coreProperties>
</file>